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66" r:id="rId2"/>
    <p:sldId id="265" r:id="rId3"/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7" r:id="rId12"/>
    <p:sldId id="264" r:id="rId13"/>
  </p:sldIdLst>
  <p:sldSz cx="9144000" cy="6858000" type="screen4x3"/>
  <p:notesSz cx="6950075" cy="9167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101" d="100"/>
          <a:sy n="101" d="100"/>
        </p:scale>
        <p:origin x="-785" y="2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336" y="-68"/>
      </p:cViewPr>
      <p:guideLst>
        <p:guide orient="horz" pos="2888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3BC8143C-BB9B-4C61-8F43-6E6456326E2E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9A8003F1-8DB5-401F-A9F3-1B0F05683E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22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491695A8-0AF4-4F5F-9DAA-C9F739B50F4B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098" tIns="46049" rIns="92098" bIns="460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70437D79-42EE-459F-95BB-563ADC89750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28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37D79-42EE-459F-95BB-563ADC89750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815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37D79-42EE-459F-95BB-563ADC89750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4020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37D79-42EE-459F-95BB-563ADC89750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828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37D79-42EE-459F-95BB-563ADC89750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107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37D79-42EE-459F-95BB-563ADC89750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51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37D79-42EE-459F-95BB-563ADC89750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328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37D79-42EE-459F-95BB-563ADC89750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896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37D79-42EE-459F-95BB-563ADC89750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22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37D79-42EE-459F-95BB-563ADC89750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31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37D79-42EE-459F-95BB-563ADC89750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58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37D79-42EE-459F-95BB-563ADC89750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7461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37D79-42EE-459F-95BB-563ADC89750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87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F1F4-6EC6-4DF3-89D8-3A91097F21DD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CCF642-FB8F-4873-B8C3-724F7851BE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F1F4-6EC6-4DF3-89D8-3A91097F21DD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642-FB8F-4873-B8C3-724F7851BE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F1F4-6EC6-4DF3-89D8-3A91097F21DD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642-FB8F-4873-B8C3-724F7851BE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F1F4-6EC6-4DF3-89D8-3A91097F21DD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CCF642-FB8F-4873-B8C3-724F7851BE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F1F4-6EC6-4DF3-89D8-3A91097F21DD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642-FB8F-4873-B8C3-724F7851BEB1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F1F4-6EC6-4DF3-89D8-3A91097F21DD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642-FB8F-4873-B8C3-724F7851BE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F1F4-6EC6-4DF3-89D8-3A91097F21DD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CCF642-FB8F-4873-B8C3-724F7851BEB1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F1F4-6EC6-4DF3-89D8-3A91097F21DD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642-FB8F-4873-B8C3-724F7851BE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F1F4-6EC6-4DF3-89D8-3A91097F21DD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642-FB8F-4873-B8C3-724F7851BE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F1F4-6EC6-4DF3-89D8-3A91097F21DD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642-FB8F-4873-B8C3-724F7851BEB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F1F4-6EC6-4DF3-89D8-3A91097F21DD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CF642-FB8F-4873-B8C3-724F7851BEB1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39F1F4-6EC6-4DF3-89D8-3A91097F21DD}" type="datetimeFigureOut">
              <a:rPr lang="en-CA" smtClean="0"/>
              <a:t>22/09/2017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CCF642-FB8F-4873-B8C3-724F7851BEB1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Leading the way to housing in surrey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5721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Client success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9685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i="1" dirty="0" smtClean="0">
                <a:latin typeface="Bell MT" panose="02020503060305020303" pitchFamily="18" charset="0"/>
              </a:rPr>
              <a:t>“I </a:t>
            </a:r>
            <a:r>
              <a:rPr lang="en-US" i="1" dirty="0">
                <a:latin typeface="Bell MT" panose="02020503060305020303" pitchFamily="18" charset="0"/>
              </a:rPr>
              <a:t>was homeless and they got me into the </a:t>
            </a:r>
            <a:r>
              <a:rPr lang="en-US" i="1" dirty="0" smtClean="0">
                <a:latin typeface="Bell MT" panose="02020503060305020303" pitchFamily="18" charset="0"/>
              </a:rPr>
              <a:t>shelter</a:t>
            </a:r>
          </a:p>
          <a:p>
            <a:pPr marL="457200" lvl="1" indent="0">
              <a:buNone/>
            </a:pPr>
            <a:r>
              <a:rPr lang="en-US" i="1" dirty="0" smtClean="0">
                <a:latin typeface="Bell MT" panose="02020503060305020303" pitchFamily="18" charset="0"/>
              </a:rPr>
              <a:t> </a:t>
            </a:r>
            <a:r>
              <a:rPr lang="en-US" i="1" dirty="0">
                <a:latin typeface="Bell MT" panose="02020503060305020303" pitchFamily="18" charset="0"/>
              </a:rPr>
              <a:t>then helped me get into housing. </a:t>
            </a:r>
            <a:endParaRPr lang="en-US" i="1" dirty="0" smtClean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r>
              <a:rPr lang="en-US" i="1" dirty="0" smtClean="0">
                <a:latin typeface="Bell MT" panose="02020503060305020303" pitchFamily="18" charset="0"/>
              </a:rPr>
              <a:t>They </a:t>
            </a:r>
            <a:r>
              <a:rPr lang="en-US" i="1" dirty="0">
                <a:latin typeface="Bell MT" panose="02020503060305020303" pitchFamily="18" charset="0"/>
              </a:rPr>
              <a:t>were very caring and helped me a lot.  </a:t>
            </a:r>
            <a:endParaRPr lang="en-US" i="1" dirty="0" smtClean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r>
              <a:rPr lang="en-US" i="1" dirty="0" smtClean="0">
                <a:latin typeface="Bell MT" panose="02020503060305020303" pitchFamily="18" charset="0"/>
              </a:rPr>
              <a:t>I </a:t>
            </a:r>
            <a:r>
              <a:rPr lang="en-US" i="1" dirty="0">
                <a:latin typeface="Bell MT" panose="02020503060305020303" pitchFamily="18" charset="0"/>
              </a:rPr>
              <a:t>was hungry and in bad condition I didn’t know what to </a:t>
            </a:r>
            <a:r>
              <a:rPr lang="en-US" i="1" dirty="0" smtClean="0">
                <a:latin typeface="Bell MT" panose="02020503060305020303" pitchFamily="18" charset="0"/>
              </a:rPr>
              <a:t>do with </a:t>
            </a:r>
            <a:r>
              <a:rPr lang="en-US" i="1" dirty="0">
                <a:latin typeface="Bell MT" panose="02020503060305020303" pitchFamily="18" charset="0"/>
              </a:rPr>
              <a:t>my life. </a:t>
            </a:r>
            <a:endParaRPr lang="en-US" i="1" dirty="0" smtClean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r>
              <a:rPr lang="en-US" i="1" dirty="0" smtClean="0">
                <a:latin typeface="Bell MT" panose="02020503060305020303" pitchFamily="18" charset="0"/>
              </a:rPr>
              <a:t>I </a:t>
            </a:r>
            <a:r>
              <a:rPr lang="en-US" i="1" dirty="0">
                <a:latin typeface="Bell MT" panose="02020503060305020303" pitchFamily="18" charset="0"/>
              </a:rPr>
              <a:t>was lucky to meet the staff from that day my life started to be better. </a:t>
            </a:r>
            <a:endParaRPr lang="en-US" i="1" dirty="0" smtClean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r>
              <a:rPr lang="en-US" i="1" dirty="0" smtClean="0">
                <a:latin typeface="Bell MT" panose="02020503060305020303" pitchFamily="18" charset="0"/>
              </a:rPr>
              <a:t>I </a:t>
            </a:r>
            <a:r>
              <a:rPr lang="en-US" i="1" dirty="0">
                <a:latin typeface="Bell MT" panose="02020503060305020303" pitchFamily="18" charset="0"/>
              </a:rPr>
              <a:t>started to feel more safety </a:t>
            </a:r>
            <a:r>
              <a:rPr lang="en-US" i="1" dirty="0" smtClean="0">
                <a:latin typeface="Bell MT" panose="02020503060305020303" pitchFamily="18" charset="0"/>
              </a:rPr>
              <a:t>they </a:t>
            </a:r>
            <a:r>
              <a:rPr lang="en-US" i="1" dirty="0">
                <a:latin typeface="Bell MT" panose="02020503060305020303" pitchFamily="18" charset="0"/>
              </a:rPr>
              <a:t>were very friendly and very helpful</a:t>
            </a:r>
            <a:r>
              <a:rPr lang="en-US" i="1" dirty="0" smtClean="0">
                <a:latin typeface="Bell MT" panose="02020503060305020303" pitchFamily="18" charset="0"/>
              </a:rPr>
              <a:t>.” </a:t>
            </a:r>
            <a:endParaRPr lang="en-US" i="1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CA" b="1" dirty="0"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0223" y="404664"/>
            <a:ext cx="41764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Blackadder ITC" panose="04020505051007020D02" pitchFamily="82" charset="0"/>
              </a:rPr>
              <a:t>“</a:t>
            </a:r>
            <a:r>
              <a:rPr lang="en-CA" sz="2800" b="1" dirty="0">
                <a:latin typeface="Bradley Hand ITC" panose="03070402050302030203" pitchFamily="66" charset="0"/>
              </a:rPr>
              <a:t>SO MUCH HAPPIER”</a:t>
            </a:r>
          </a:p>
          <a:p>
            <a:endParaRPr lang="en-CA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ongoing success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36922"/>
            <a:ext cx="8686800" cy="5504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800" i="1" dirty="0" smtClean="0"/>
              <a:t>Tommy, 46, “I’ve lived in Whalley all my life”,</a:t>
            </a:r>
          </a:p>
          <a:p>
            <a:pPr marL="0" indent="0">
              <a:buNone/>
            </a:pPr>
            <a:endParaRPr lang="en-CA" sz="1400" i="1" dirty="0" smtClean="0"/>
          </a:p>
          <a:p>
            <a:pPr marL="0" indent="0">
              <a:buNone/>
            </a:pPr>
            <a:r>
              <a:rPr lang="en-CA" sz="2600" i="1" dirty="0" smtClean="0"/>
              <a:t>“Pretty much lived on basement floors and the bush all my life”</a:t>
            </a:r>
          </a:p>
          <a:p>
            <a:pPr marL="0" indent="0">
              <a:buNone/>
            </a:pPr>
            <a:endParaRPr lang="en-CA" sz="1000" i="1" dirty="0" smtClean="0"/>
          </a:p>
          <a:p>
            <a:pPr marL="0" indent="0">
              <a:buNone/>
            </a:pPr>
            <a:r>
              <a:rPr lang="en-CA" sz="2600" i="1" dirty="0" smtClean="0"/>
              <a:t>“You guys have done everything  I couldn’t dream about”,</a:t>
            </a:r>
            <a:r>
              <a:rPr lang="en-CA" sz="1900" i="1" dirty="0"/>
              <a:t> </a:t>
            </a:r>
            <a:endParaRPr lang="en-CA" sz="1900" i="1" dirty="0" smtClean="0"/>
          </a:p>
          <a:p>
            <a:pPr marL="0" indent="0">
              <a:buNone/>
            </a:pPr>
            <a:endParaRPr lang="en-CA" sz="800" i="1" dirty="0" smtClean="0"/>
          </a:p>
          <a:p>
            <a:pPr marL="0" indent="0">
              <a:buNone/>
            </a:pPr>
            <a:r>
              <a:rPr lang="en-CA" sz="2800" i="1" dirty="0" smtClean="0"/>
              <a:t>“</a:t>
            </a:r>
            <a:r>
              <a:rPr lang="en-CA" sz="2800" i="1" dirty="0"/>
              <a:t>Before it was bad. </a:t>
            </a:r>
            <a:r>
              <a:rPr lang="en-CA" sz="2800" i="1" dirty="0" smtClean="0"/>
              <a:t>Now </a:t>
            </a:r>
            <a:r>
              <a:rPr lang="en-CA" sz="2800" i="1" dirty="0"/>
              <a:t>I </a:t>
            </a:r>
            <a:r>
              <a:rPr lang="en-CA" sz="2800" i="1" dirty="0" smtClean="0"/>
              <a:t>can actually </a:t>
            </a:r>
            <a:r>
              <a:rPr lang="en-CA" sz="2800" i="1" dirty="0"/>
              <a:t>sleep at night</a:t>
            </a:r>
            <a:r>
              <a:rPr lang="en-CA" sz="2800" i="1" dirty="0" smtClean="0"/>
              <a:t>”,</a:t>
            </a:r>
          </a:p>
          <a:p>
            <a:pPr marL="0" indent="0">
              <a:buNone/>
            </a:pPr>
            <a:endParaRPr lang="en-CA" sz="1100" i="1" dirty="0" smtClean="0"/>
          </a:p>
          <a:p>
            <a:pPr marL="0" indent="0">
              <a:buNone/>
            </a:pPr>
            <a:endParaRPr lang="en-CA" sz="400" i="1" dirty="0" smtClean="0"/>
          </a:p>
          <a:p>
            <a:pPr marL="0" indent="0">
              <a:buNone/>
            </a:pPr>
            <a:r>
              <a:rPr lang="en-CA" i="1" dirty="0" smtClean="0"/>
              <a:t>“The landlord told me I could </a:t>
            </a:r>
          </a:p>
          <a:p>
            <a:pPr marL="0" indent="0">
              <a:buNone/>
            </a:pPr>
            <a:r>
              <a:rPr lang="en-CA" i="1" dirty="0"/>
              <a:t>b</a:t>
            </a:r>
            <a:r>
              <a:rPr lang="en-CA" i="1" dirty="0" smtClean="0"/>
              <a:t>e there for 20 years if I want.”</a:t>
            </a:r>
          </a:p>
          <a:p>
            <a:pPr marL="0" indent="0">
              <a:buNone/>
            </a:pPr>
            <a:endParaRPr lang="en-CA" sz="1500" i="1" dirty="0" smtClean="0"/>
          </a:p>
          <a:p>
            <a:pPr marL="0" indent="0">
              <a:buNone/>
            </a:pPr>
            <a:r>
              <a:rPr lang="en-CA" sz="3600" b="1" dirty="0" smtClean="0"/>
              <a:t>HOUSED: </a:t>
            </a:r>
          </a:p>
          <a:p>
            <a:pPr marL="0" indent="0">
              <a:buNone/>
            </a:pPr>
            <a:r>
              <a:rPr lang="en-CA" sz="3600" dirty="0" smtClean="0"/>
              <a:t>SINCE MARCH 2016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113076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4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 TO now?</a:t>
            </a:r>
            <a:endParaRPr lang="en-CA" dirty="0"/>
          </a:p>
        </p:txBody>
      </p:sp>
      <p:pic>
        <p:nvPicPr>
          <p:cNvPr id="4" name="Content Placeholder 3" descr="yellow-brick-roa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7083" y="1196752"/>
            <a:ext cx="5574869" cy="4181152"/>
          </a:xfrm>
        </p:spPr>
      </p:pic>
      <p:pic>
        <p:nvPicPr>
          <p:cNvPr id="9218" name="Picture 2" descr="C:\Users\svanbuskirk\AppData\Local\Microsoft\Windows\Temporary Internet Files\Content.IE5\4R3FVGQJ\compass-283234_64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39" y="2636912"/>
            <a:ext cx="5320145" cy="37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vanbuskirk\AppData\Local\Microsoft\Windows\Temporary Internet Files\Content.IE5\4R3FVGQJ\key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81" y="1124744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Surrey Landscape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Currently the 3</a:t>
            </a:r>
            <a:r>
              <a:rPr lang="en-CA" baseline="30000" dirty="0" smtClean="0"/>
              <a:t>rd</a:t>
            </a:r>
            <a:r>
              <a:rPr lang="en-CA" dirty="0" smtClean="0"/>
              <a:t> largest city by area in </a:t>
            </a:r>
            <a:r>
              <a:rPr lang="en-CA" dirty="0"/>
              <a:t>BC </a:t>
            </a:r>
            <a:r>
              <a:rPr lang="en-CA" dirty="0" smtClean="0"/>
              <a:t>, </a:t>
            </a:r>
            <a:endParaRPr lang="en-CA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Second largest city in </a:t>
            </a:r>
            <a:r>
              <a:rPr lang="en-CA" dirty="0"/>
              <a:t>p</a:t>
            </a:r>
            <a:r>
              <a:rPr lang="en-CA" dirty="0" smtClean="0"/>
              <a:t>opulation: 517,877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b="1" dirty="0" smtClean="0"/>
              <a:t>A growth </a:t>
            </a:r>
            <a:r>
              <a:rPr lang="en-CA" b="1" dirty="0"/>
              <a:t>rate </a:t>
            </a:r>
            <a:r>
              <a:rPr lang="en-CA" dirty="0" smtClean="0"/>
              <a:t>outpacing the national average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A population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of 800,000 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      Expected</a:t>
            </a:r>
          </a:p>
          <a:p>
            <a:pPr marL="0" indent="0">
              <a:buNone/>
            </a:pPr>
            <a:r>
              <a:rPr lang="en-CA" dirty="0" smtClean="0"/>
              <a:t>      by </a:t>
            </a:r>
            <a:r>
              <a:rPr lang="en-CA" dirty="0"/>
              <a:t>2045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5876114" cy="355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54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vanbuskirk\AppData\Local\Microsoft\Windows\Temporary Internet Files\Content.IE5\Z0MFVRT5\1280px-Maria_Cement_Silo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096814" cy="27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vanbuskirk\AppData\Local\Microsoft\Windows\Temporary Internet Files\Content.IE5\Z0MFVRT5\mercados-potenciale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29" y="2992234"/>
            <a:ext cx="5934771" cy="384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334221" cy="327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 the past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327414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OLYMPICS</a:t>
            </a:r>
            <a:endParaRPr lang="en-CA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26779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SHHTF</a:t>
            </a:r>
            <a:r>
              <a:rPr lang="en-CA" dirty="0" smtClean="0"/>
              <a:t> </a:t>
            </a:r>
            <a:endParaRPr lang="en-CA" dirty="0"/>
          </a:p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27414" y="5010734"/>
            <a:ext cx="4182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HOMELESS COUNTS</a:t>
            </a:r>
            <a:endParaRPr lang="en-CA" sz="3600" dirty="0"/>
          </a:p>
          <a:p>
            <a:endParaRPr lang="en-CA" sz="36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4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4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2">
                    <a:lumMod val="50000"/>
                  </a:schemeClr>
                </a:solidFill>
              </a:rPr>
              <a:t>Opportunity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8228" y="910437"/>
            <a:ext cx="54387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1988840"/>
            <a:ext cx="4672289" cy="252028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dirty="0" smtClean="0">
                <a:solidFill>
                  <a:schemeClr val="bg2">
                    <a:lumMod val="50000"/>
                  </a:schemeClr>
                </a:solidFill>
              </a:rPr>
              <a:t>HPS: </a:t>
            </a:r>
          </a:p>
          <a:p>
            <a:r>
              <a:rPr lang="en-CA" sz="4400" dirty="0" smtClean="0">
                <a:solidFill>
                  <a:schemeClr val="bg2">
                    <a:lumMod val="50000"/>
                  </a:schemeClr>
                </a:solidFill>
              </a:rPr>
              <a:t>housing first </a:t>
            </a:r>
            <a:endParaRPr lang="en-CA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 Agencies</a:t>
            </a:r>
            <a:endParaRPr lang="en-CA" dirty="0"/>
          </a:p>
        </p:txBody>
      </p:sp>
      <p:pic>
        <p:nvPicPr>
          <p:cNvPr id="4" name="Content Placeholder 3" descr="OptionsCommunityServic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4095705"/>
            <a:ext cx="1898445" cy="1563054"/>
          </a:xfrm>
        </p:spPr>
      </p:pic>
      <p:pic>
        <p:nvPicPr>
          <p:cNvPr id="5" name="Picture 4" descr="8093835171_d31c98d3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95705"/>
            <a:ext cx="3134551" cy="804369"/>
          </a:xfrm>
          <a:prstGeom prst="rect">
            <a:avLst/>
          </a:prstGeom>
        </p:spPr>
      </p:pic>
      <p:pic>
        <p:nvPicPr>
          <p:cNvPr id="6" name="Picture 5" descr="EF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110475"/>
            <a:ext cx="3154097" cy="936104"/>
          </a:xfrm>
          <a:prstGeom prst="rect">
            <a:avLst/>
          </a:prstGeom>
        </p:spPr>
      </p:pic>
      <p:pic>
        <p:nvPicPr>
          <p:cNvPr id="9" name="Picture 8" descr="ba10cae4-7b35-4452-9b3f-a0ccf01a05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1982124"/>
            <a:ext cx="2428103" cy="11928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5775" y="910481"/>
            <a:ext cx="8458200" cy="122237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Surrey Housing First Collaborative </a:t>
            </a:r>
            <a:endParaRPr lang="en-CA" dirty="0"/>
          </a:p>
        </p:txBody>
      </p:sp>
      <p:pic>
        <p:nvPicPr>
          <p:cNvPr id="5123" name="Picture 3" descr="C:\Users\svanbuskirk\AppData\Local\Microsoft\Windows\Temporary Internet Files\Content.IE5\KHTMUWIL\commissie_2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2" y="1982124"/>
            <a:ext cx="5310803" cy="397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9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1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1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1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starting out</a:t>
            </a:r>
            <a:endParaRPr lang="en-CA" dirty="0"/>
          </a:p>
        </p:txBody>
      </p:sp>
      <p:pic>
        <p:nvPicPr>
          <p:cNvPr id="6146" name="Picture 2" descr="C:\Users\svanbuskirk\AppData\Local\Microsoft\Windows\Temporary Internet Files\Content.IE5\Z0MFVRT5\creative-thinking-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738255" cy="35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vanbuskirk\AppData\Local\Microsoft\Windows\Temporary Internet Files\Content.IE5\KHTMUWIL\images[1]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4381903" cy="315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Working Together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 descr="C:\Users\svanbuskirk\AppData\Local\Microsoft\Windows\Temporary Internet Files\Content.IE5\4R3FVGQJ\Image-4-learning-sign[1]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774"/>
            <a:ext cx="9144000" cy="561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svanbuskirk\AppData\Local\Microsoft\Windows\Temporary Internet Files\Content.IE5\Z0MFVRT5\question-mark[1]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99417"/>
            <a:ext cx="2883302" cy="266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vanbuskirk\AppData\Local\Microsoft\Windows\Temporary Internet Files\Content.IE5\KHTMUWIL\Snipe_sailing_in_northern_Spain_2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80" y="1205230"/>
            <a:ext cx="5933440" cy="4447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Challenges Remain</a:t>
            </a:r>
            <a:endParaRPr lang="en-CA" dirty="0"/>
          </a:p>
        </p:txBody>
      </p:sp>
      <p:pic>
        <p:nvPicPr>
          <p:cNvPr id="8" name="Picture 7" descr="firefigh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5187" y="213952"/>
            <a:ext cx="4148813" cy="3143040"/>
          </a:xfrm>
          <a:prstGeom prst="rect">
            <a:avLst/>
          </a:prstGeom>
        </p:spPr>
      </p:pic>
      <p:pic>
        <p:nvPicPr>
          <p:cNvPr id="7170" name="Picture 2" descr="C:\Users\svanbuskirk\AppData\Local\Microsoft\Windows\Temporary Internet Files\Content.IE5\Z0MFVRT5\Fotolia_23486211_X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4" y="1268760"/>
            <a:ext cx="4876800" cy="49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80112" y="3573016"/>
            <a:ext cx="3411488" cy="2939157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HOUSING, HOUSING, HOUSING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b="1" dirty="0"/>
              <a:t>RENTAL RATES </a:t>
            </a:r>
            <a:endParaRPr lang="en-CA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b="1" dirty="0" smtClean="0"/>
              <a:t>HEALTH CONCERNS &amp; OVERDOSES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shared Success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71" y="2780927"/>
            <a:ext cx="5276116" cy="32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Since 2014 Over 250 People Housed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4 Teams Work Collaboratively &amp; </a:t>
            </a:r>
            <a:r>
              <a:rPr lang="en-CA" dirty="0" smtClean="0"/>
              <a:t>Share </a:t>
            </a:r>
            <a:r>
              <a:rPr lang="en-CA" dirty="0" smtClean="0"/>
              <a:t>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Improved</a:t>
            </a:r>
          </a:p>
          <a:p>
            <a:pPr marL="0" indent="0">
              <a:buNone/>
            </a:pPr>
            <a:r>
              <a:rPr lang="en-CA" dirty="0" smtClean="0"/>
              <a:t>    Wellness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for Our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Clients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3486</TotalTime>
  <Words>277</Words>
  <Application>Microsoft Office PowerPoint</Application>
  <PresentationFormat>On-screen Show (4:3)</PresentationFormat>
  <Paragraphs>73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Leading the way to housing in surrey</vt:lpstr>
      <vt:lpstr>Surrey Landscape</vt:lpstr>
      <vt:lpstr>In the past</vt:lpstr>
      <vt:lpstr>Opportunity</vt:lpstr>
      <vt:lpstr>4 Agencies</vt:lpstr>
      <vt:lpstr>starting out</vt:lpstr>
      <vt:lpstr>Working Together</vt:lpstr>
      <vt:lpstr>Challenges Remain</vt:lpstr>
      <vt:lpstr>Our shared Success</vt:lpstr>
      <vt:lpstr>Client success</vt:lpstr>
      <vt:lpstr>ongoing success</vt:lpstr>
      <vt:lpstr>Where TO now?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Surrey Housing First Collaborative</dc:title>
  <dc:creator>erick.parmiter</dc:creator>
  <cp:lastModifiedBy>Soraya VanBuskirk</cp:lastModifiedBy>
  <cp:revision>56</cp:revision>
  <cp:lastPrinted>2017-09-22T20:54:55Z</cp:lastPrinted>
  <dcterms:created xsi:type="dcterms:W3CDTF">2017-09-18T22:23:08Z</dcterms:created>
  <dcterms:modified xsi:type="dcterms:W3CDTF">2017-09-22T22:05:32Z</dcterms:modified>
</cp:coreProperties>
</file>